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4" r:id="rId6"/>
    <p:sldId id="265" r:id="rId7"/>
    <p:sldId id="266" r:id="rId8"/>
    <p:sldId id="262" r:id="rId9"/>
    <p:sldId id="263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92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E6F092-1AD4-B94C-A27A-7959D3F596E2}" type="datetimeFigureOut">
              <a:rPr lang="de-DE" smtClean="0"/>
              <a:t>09.08.24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4BBC7-72D9-6E44-A7B7-C77F081119E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7575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24BBC7-72D9-6E44-A7B7-C77F081119E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2999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69A54B-DCC5-3B58-8BF7-76100EF33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4363271"/>
            <a:ext cx="8676222" cy="1066801"/>
          </a:xfrm>
        </p:spPr>
        <p:txBody>
          <a:bodyPr>
            <a:normAutofit/>
          </a:bodyPr>
          <a:lstStyle/>
          <a:p>
            <a:r>
              <a:rPr lang="de-DE" dirty="0"/>
              <a:t>King </a:t>
            </a:r>
            <a:r>
              <a:rPr lang="de-DE" dirty="0" err="1"/>
              <a:t>county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D66F5A2-DDCA-8F16-F99E-06E90A633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516211"/>
            <a:ext cx="8676222" cy="722243"/>
          </a:xfrm>
        </p:spPr>
        <p:txBody>
          <a:bodyPr>
            <a:normAutofit/>
          </a:bodyPr>
          <a:lstStyle/>
          <a:p>
            <a:r>
              <a:rPr lang="de-DE" dirty="0"/>
              <a:t>DS EDA PROJECT | Analysis </a:t>
            </a:r>
            <a:r>
              <a:rPr lang="de-DE" dirty="0" err="1"/>
              <a:t>for</a:t>
            </a:r>
            <a:r>
              <a:rPr lang="de-DE" dirty="0"/>
              <a:t> Client Nicole Johnson</a:t>
            </a:r>
          </a:p>
        </p:txBody>
      </p:sp>
      <p:pic>
        <p:nvPicPr>
          <p:cNvPr id="5" name="Picture 4" descr="Bird's eye view of a winding river">
            <a:extLst>
              <a:ext uri="{FF2B5EF4-FFF2-40B4-BE49-F238E27FC236}">
                <a16:creationId xmlns:a16="http://schemas.microsoft.com/office/drawing/2014/main" id="{55201C16-43D3-0EC2-B47C-DBF0358D4D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4528" b="22956"/>
          <a:stretch/>
        </p:blipFill>
        <p:spPr>
          <a:xfrm>
            <a:off x="20" y="10"/>
            <a:ext cx="12191980" cy="427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70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CB1E7D-F823-B4E4-F2AC-77A68DC3A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TOP 3 Properties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meet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criteria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D679831-16CA-62EB-13C8-9DD808F1D9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270" y="2862317"/>
            <a:ext cx="3257592" cy="23876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51D6546-71BC-E3FA-1D8B-4E2FAA652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0628" y="2862317"/>
            <a:ext cx="3593837" cy="23876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55F0FA7-7E80-3EF6-1B46-D1EBCF4B7E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2130" y="2862317"/>
            <a:ext cx="36576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759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E1DA72-E667-914F-4BDD-141F9CBE7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de-DE" sz="2800"/>
              <a:t>Client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F5F8F3-8AAA-E648-6DB7-501C5E199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>
            <a:normAutofit/>
          </a:bodyPr>
          <a:lstStyle/>
          <a:p>
            <a:r>
              <a:rPr lang="de-DE" sz="1800" dirty="0"/>
              <a:t>Nicole Johnson</a:t>
            </a:r>
          </a:p>
          <a:p>
            <a:r>
              <a:rPr lang="de-DE" sz="1800" dirty="0" err="1"/>
              <a:t>Buyer</a:t>
            </a:r>
            <a:endParaRPr lang="de-DE" sz="1800" dirty="0"/>
          </a:p>
          <a:p>
            <a:r>
              <a:rPr lang="de-DE" sz="1800" dirty="0" err="1"/>
              <a:t>Preferences</a:t>
            </a:r>
            <a:r>
              <a:rPr lang="de-DE" sz="1800" dirty="0"/>
              <a:t>:</a:t>
            </a:r>
          </a:p>
          <a:p>
            <a:pPr marL="0" indent="0">
              <a:buNone/>
            </a:pPr>
            <a:r>
              <a:rPr lang="de-DE" sz="1800" dirty="0"/>
              <a:t>Lively, </a:t>
            </a:r>
            <a:r>
              <a:rPr lang="de-DE" sz="1800" dirty="0" err="1"/>
              <a:t>central</a:t>
            </a:r>
            <a:r>
              <a:rPr lang="de-DE" sz="1800" dirty="0"/>
              <a:t> </a:t>
            </a:r>
            <a:r>
              <a:rPr lang="de-DE" sz="1800" dirty="0" err="1"/>
              <a:t>neighborhood</a:t>
            </a:r>
            <a:r>
              <a:rPr lang="de-DE" sz="1800" dirty="0"/>
              <a:t>,  </a:t>
            </a:r>
            <a:r>
              <a:rPr lang="de-DE" sz="1800" dirty="0" err="1"/>
              <a:t>middle</a:t>
            </a:r>
            <a:r>
              <a:rPr lang="de-DE" sz="1800" dirty="0"/>
              <a:t> </a:t>
            </a:r>
            <a:r>
              <a:rPr lang="de-DE" sz="1800" dirty="0" err="1"/>
              <a:t>price</a:t>
            </a:r>
            <a:r>
              <a:rPr lang="de-DE" sz="1800" dirty="0"/>
              <a:t> </a:t>
            </a:r>
            <a:r>
              <a:rPr lang="de-DE" sz="1800" dirty="0" err="1"/>
              <a:t>range</a:t>
            </a:r>
            <a:r>
              <a:rPr lang="de-DE" sz="1800" dirty="0"/>
              <a:t>, </a:t>
            </a:r>
            <a:r>
              <a:rPr lang="de-DE" sz="1800" dirty="0" err="1"/>
              <a:t>right</a:t>
            </a:r>
            <a:r>
              <a:rPr lang="de-DE" sz="1800" dirty="0"/>
              <a:t> </a:t>
            </a:r>
            <a:r>
              <a:rPr lang="de-DE" sz="1800" dirty="0" err="1"/>
              <a:t>timing</a:t>
            </a:r>
            <a:r>
              <a:rPr lang="de-DE" sz="1800" dirty="0"/>
              <a:t> (</a:t>
            </a:r>
            <a:r>
              <a:rPr lang="de-DE" sz="1800" dirty="0" err="1"/>
              <a:t>within</a:t>
            </a:r>
            <a:r>
              <a:rPr lang="de-DE" sz="1800" dirty="0"/>
              <a:t> a </a:t>
            </a:r>
            <a:r>
              <a:rPr lang="de-DE" sz="1800" dirty="0" err="1"/>
              <a:t>year</a:t>
            </a:r>
            <a:r>
              <a:rPr lang="de-DE" sz="1800" dirty="0"/>
              <a:t>) </a:t>
            </a:r>
          </a:p>
          <a:p>
            <a:endParaRPr lang="de-DE" sz="1800" dirty="0"/>
          </a:p>
        </p:txBody>
      </p:sp>
      <p:pic>
        <p:nvPicPr>
          <p:cNvPr id="5" name="Picture 4" descr="Houses in a subdivision">
            <a:extLst>
              <a:ext uri="{FF2B5EF4-FFF2-40B4-BE49-F238E27FC236}">
                <a16:creationId xmlns:a16="http://schemas.microsoft.com/office/drawing/2014/main" id="{9F8D3FF5-3E13-C079-AC57-002A8883DB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11" r="6009" b="-2"/>
          <a:stretch/>
        </p:blipFill>
        <p:spPr>
          <a:xfrm>
            <a:off x="4630994" y="645106"/>
            <a:ext cx="6916633" cy="52477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856491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0C0A05-5AFE-F0A5-D297-1CED6A351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643" y="609600"/>
            <a:ext cx="6743767" cy="1905000"/>
          </a:xfrm>
        </p:spPr>
        <p:txBody>
          <a:bodyPr>
            <a:normAutofit/>
          </a:bodyPr>
          <a:lstStyle/>
          <a:p>
            <a:r>
              <a:rPr lang="de-DE" dirty="0"/>
              <a:t>THE ORIGINAL DATASET</a:t>
            </a:r>
          </a:p>
        </p:txBody>
      </p:sp>
      <p:pic>
        <p:nvPicPr>
          <p:cNvPr id="8" name="Picture 7" descr="Calculator, pen, compass, money and a paper with graphs printed on it">
            <a:extLst>
              <a:ext uri="{FF2B5EF4-FFF2-40B4-BE49-F238E27FC236}">
                <a16:creationId xmlns:a16="http://schemas.microsoft.com/office/drawing/2014/main" id="{C42F8808-FFA6-82B4-5850-D03D19C00D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827" r="32604" b="-1"/>
          <a:stretch/>
        </p:blipFill>
        <p:spPr>
          <a:xfrm>
            <a:off x="257590" y="10"/>
            <a:ext cx="3479523" cy="6857990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AF90583-A745-5DEF-1F16-201445C59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643" y="2666999"/>
            <a:ext cx="7046844" cy="341574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de-DE" sz="1400"/>
          </a:p>
          <a:p>
            <a:pPr>
              <a:lnSpc>
                <a:spcPct val="90000"/>
              </a:lnSpc>
            </a:pPr>
            <a:r>
              <a:rPr lang="de-DE" sz="1400"/>
              <a:t>The </a:t>
            </a:r>
            <a:r>
              <a:rPr lang="de-DE" sz="1400" b="1" err="1"/>
              <a:t>dataset</a:t>
            </a:r>
            <a:r>
              <a:rPr lang="de-DE" sz="1400" b="1"/>
              <a:t> </a:t>
            </a:r>
            <a:r>
              <a:rPr lang="de-DE" sz="1400" b="1" err="1"/>
              <a:t>contains</a:t>
            </a:r>
            <a:r>
              <a:rPr lang="de-DE" sz="1400" b="1"/>
              <a:t> </a:t>
            </a:r>
            <a:r>
              <a:rPr lang="de-DE" sz="1400" b="1" err="1"/>
              <a:t>records</a:t>
            </a:r>
            <a:r>
              <a:rPr lang="de-DE" sz="1400" b="1"/>
              <a:t> </a:t>
            </a:r>
            <a:r>
              <a:rPr lang="de-DE" sz="1400" b="1" err="1"/>
              <a:t>of</a:t>
            </a:r>
            <a:r>
              <a:rPr lang="de-DE" sz="1400" b="1"/>
              <a:t> </a:t>
            </a:r>
            <a:r>
              <a:rPr lang="de-DE" sz="1400" b="1" err="1"/>
              <a:t>house</a:t>
            </a:r>
            <a:r>
              <a:rPr lang="de-DE" sz="1400" b="1"/>
              <a:t> </a:t>
            </a:r>
            <a:r>
              <a:rPr lang="de-DE" sz="1400" b="1" err="1"/>
              <a:t>sales</a:t>
            </a:r>
            <a:r>
              <a:rPr lang="de-DE" sz="1400" b="1"/>
              <a:t> </a:t>
            </a:r>
            <a:r>
              <a:rPr lang="de-DE" sz="1400"/>
              <a:t>in King County, </a:t>
            </a:r>
            <a:r>
              <a:rPr lang="de-DE" sz="1400" err="1"/>
              <a:t>including</a:t>
            </a:r>
            <a:r>
              <a:rPr lang="de-DE" sz="1400"/>
              <a:t> </a:t>
            </a:r>
            <a:r>
              <a:rPr lang="de-DE" sz="1400" err="1"/>
              <a:t>detailed</a:t>
            </a:r>
            <a:r>
              <a:rPr lang="de-DE" sz="1400"/>
              <a:t> </a:t>
            </a:r>
            <a:r>
              <a:rPr lang="de-DE" sz="1400" err="1"/>
              <a:t>property</a:t>
            </a:r>
            <a:r>
              <a:rPr lang="de-DE" sz="1400"/>
              <a:t> </a:t>
            </a:r>
            <a:r>
              <a:rPr lang="de-DE" sz="1400" err="1"/>
              <a:t>features</a:t>
            </a:r>
            <a:r>
              <a:rPr lang="de-DE" sz="1400"/>
              <a:t> and </a:t>
            </a:r>
            <a:r>
              <a:rPr lang="de-DE" sz="1400" err="1"/>
              <a:t>sales</a:t>
            </a:r>
            <a:r>
              <a:rPr lang="de-DE" sz="1400"/>
              <a:t> </a:t>
            </a:r>
            <a:r>
              <a:rPr lang="de-DE" sz="1400" err="1"/>
              <a:t>information</a:t>
            </a:r>
            <a:r>
              <a:rPr lang="de-DE" sz="1400"/>
              <a:t> </a:t>
            </a:r>
            <a:r>
              <a:rPr lang="de-DE" sz="1400" err="1"/>
              <a:t>of</a:t>
            </a:r>
            <a:r>
              <a:rPr lang="de-DE" sz="1400"/>
              <a:t> 21,597 </a:t>
            </a:r>
            <a:r>
              <a:rPr lang="de-DE" sz="1400" err="1"/>
              <a:t>sales</a:t>
            </a:r>
            <a:endParaRPr lang="de-DE" sz="1400"/>
          </a:p>
          <a:p>
            <a:pPr>
              <a:lnSpc>
                <a:spcPct val="90000"/>
              </a:lnSpc>
            </a:pPr>
            <a:r>
              <a:rPr lang="de-DE" sz="1400" b="1"/>
              <a:t>Key Features</a:t>
            </a:r>
            <a:r>
              <a:rPr lang="de-DE" sz="1400"/>
              <a:t>: </a:t>
            </a:r>
            <a:r>
              <a:rPr lang="de-DE" sz="1400" err="1"/>
              <a:t>Each</a:t>
            </a:r>
            <a:r>
              <a:rPr lang="de-DE" sz="1400"/>
              <a:t> </a:t>
            </a:r>
            <a:r>
              <a:rPr lang="de-DE" sz="1400" err="1"/>
              <a:t>record</a:t>
            </a:r>
            <a:r>
              <a:rPr lang="de-DE" sz="1400"/>
              <a:t> </a:t>
            </a:r>
            <a:r>
              <a:rPr lang="de-DE" sz="1400" err="1"/>
              <a:t>includes</a:t>
            </a:r>
            <a:r>
              <a:rPr lang="de-DE" sz="1400"/>
              <a:t> variables such </a:t>
            </a:r>
            <a:r>
              <a:rPr lang="de-DE" sz="1400" err="1"/>
              <a:t>as</a:t>
            </a:r>
            <a:r>
              <a:rPr lang="de-DE" sz="1400"/>
              <a:t> </a:t>
            </a:r>
            <a:r>
              <a:rPr lang="de-DE" sz="1400" err="1"/>
              <a:t>house</a:t>
            </a:r>
            <a:r>
              <a:rPr lang="de-DE" sz="1400"/>
              <a:t> ID, </a:t>
            </a:r>
            <a:r>
              <a:rPr lang="de-DE" sz="1400" err="1"/>
              <a:t>sale</a:t>
            </a:r>
            <a:r>
              <a:rPr lang="de-DE" sz="1400"/>
              <a:t> date, </a:t>
            </a:r>
            <a:r>
              <a:rPr lang="de-DE" sz="1400" err="1"/>
              <a:t>selling</a:t>
            </a:r>
            <a:r>
              <a:rPr lang="de-DE" sz="1400"/>
              <a:t> </a:t>
            </a:r>
            <a:r>
              <a:rPr lang="de-DE" sz="1400" err="1"/>
              <a:t>price</a:t>
            </a:r>
            <a:r>
              <a:rPr lang="de-DE" sz="1400"/>
              <a:t>, </a:t>
            </a:r>
            <a:r>
              <a:rPr lang="de-DE" sz="1400" err="1"/>
              <a:t>number</a:t>
            </a:r>
            <a:r>
              <a:rPr lang="de-DE" sz="1400"/>
              <a:t> </a:t>
            </a:r>
            <a:r>
              <a:rPr lang="de-DE" sz="1400" err="1"/>
              <a:t>of</a:t>
            </a:r>
            <a:r>
              <a:rPr lang="de-DE" sz="1400"/>
              <a:t> </a:t>
            </a:r>
            <a:r>
              <a:rPr lang="de-DE" sz="1400" err="1"/>
              <a:t>bedrooms</a:t>
            </a:r>
            <a:r>
              <a:rPr lang="de-DE" sz="1400"/>
              <a:t> and </a:t>
            </a:r>
            <a:r>
              <a:rPr lang="de-DE" sz="1400" err="1"/>
              <a:t>bathrooms</a:t>
            </a:r>
            <a:r>
              <a:rPr lang="de-DE" sz="1400"/>
              <a:t>, …</a:t>
            </a:r>
          </a:p>
          <a:p>
            <a:pPr>
              <a:lnSpc>
                <a:spcPct val="90000"/>
              </a:lnSpc>
            </a:pPr>
            <a:r>
              <a:rPr lang="de-DE" sz="1400" b="1" err="1"/>
              <a:t>Geographical</a:t>
            </a:r>
            <a:r>
              <a:rPr lang="de-DE" sz="1400" b="1"/>
              <a:t> Data</a:t>
            </a:r>
            <a:r>
              <a:rPr lang="de-DE" sz="1400"/>
              <a:t>: The </a:t>
            </a:r>
            <a:r>
              <a:rPr lang="de-DE" sz="1400" err="1"/>
              <a:t>dataset</a:t>
            </a:r>
            <a:r>
              <a:rPr lang="de-DE" sz="1400"/>
              <a:t> </a:t>
            </a:r>
            <a:r>
              <a:rPr lang="de-DE" sz="1400" err="1"/>
              <a:t>includes</a:t>
            </a:r>
            <a:r>
              <a:rPr lang="de-DE" sz="1400"/>
              <a:t> </a:t>
            </a:r>
            <a:r>
              <a:rPr lang="de-DE" sz="1400" err="1"/>
              <a:t>geographical</a:t>
            </a:r>
            <a:r>
              <a:rPr lang="de-DE" sz="1400"/>
              <a:t> </a:t>
            </a:r>
            <a:r>
              <a:rPr lang="de-DE" sz="1400" err="1"/>
              <a:t>coordinates</a:t>
            </a:r>
            <a:r>
              <a:rPr lang="de-DE" sz="1400"/>
              <a:t> (</a:t>
            </a:r>
            <a:r>
              <a:rPr lang="de-DE" sz="1400" err="1"/>
              <a:t>latitude</a:t>
            </a:r>
            <a:r>
              <a:rPr lang="de-DE" sz="1400"/>
              <a:t> and </a:t>
            </a:r>
            <a:r>
              <a:rPr lang="de-DE" sz="1400" err="1"/>
              <a:t>longitude</a:t>
            </a:r>
            <a:r>
              <a:rPr lang="de-DE" sz="1400"/>
              <a:t>) and ZIP </a:t>
            </a:r>
            <a:r>
              <a:rPr lang="de-DE" sz="1400" err="1"/>
              <a:t>codes</a:t>
            </a:r>
            <a:r>
              <a:rPr lang="de-DE" sz="1400"/>
              <a:t>, </a:t>
            </a:r>
            <a:r>
              <a:rPr lang="de-DE" sz="1400" err="1"/>
              <a:t>allowing</a:t>
            </a:r>
            <a:r>
              <a:rPr lang="de-DE" sz="1400"/>
              <a:t> </a:t>
            </a:r>
            <a:r>
              <a:rPr lang="de-DE" sz="1400" err="1"/>
              <a:t>for</a:t>
            </a:r>
            <a:r>
              <a:rPr lang="de-DE" sz="1400"/>
              <a:t> </a:t>
            </a:r>
            <a:r>
              <a:rPr lang="de-DE" sz="1400" err="1"/>
              <a:t>location-based</a:t>
            </a:r>
            <a:r>
              <a:rPr lang="de-DE" sz="1400"/>
              <a:t> </a:t>
            </a:r>
            <a:r>
              <a:rPr lang="de-DE" sz="1400" err="1"/>
              <a:t>analysis</a:t>
            </a:r>
            <a:r>
              <a:rPr lang="de-DE" sz="1400"/>
              <a:t> </a:t>
            </a:r>
            <a:r>
              <a:rPr lang="de-DE" sz="1400" err="1"/>
              <a:t>of</a:t>
            </a:r>
            <a:r>
              <a:rPr lang="de-DE" sz="1400"/>
              <a:t> </a:t>
            </a:r>
            <a:r>
              <a:rPr lang="de-DE" sz="1400" err="1"/>
              <a:t>property</a:t>
            </a:r>
            <a:r>
              <a:rPr lang="de-DE" sz="1400"/>
              <a:t> </a:t>
            </a:r>
            <a:r>
              <a:rPr lang="de-DE" sz="1400" err="1"/>
              <a:t>values</a:t>
            </a:r>
            <a:r>
              <a:rPr lang="de-DE" sz="1400"/>
              <a:t>.</a:t>
            </a:r>
          </a:p>
          <a:p>
            <a:pPr>
              <a:lnSpc>
                <a:spcPct val="90000"/>
              </a:lnSpc>
            </a:pPr>
            <a:r>
              <a:rPr lang="de-DE" sz="1400" b="1"/>
              <a:t>Temporal </a:t>
            </a:r>
            <a:r>
              <a:rPr lang="de-DE" sz="1400" b="1" err="1"/>
              <a:t>Aspect</a:t>
            </a:r>
            <a:r>
              <a:rPr lang="de-DE" sz="1400"/>
              <a:t>: Sales </a:t>
            </a:r>
            <a:r>
              <a:rPr lang="de-DE" sz="1400" err="1"/>
              <a:t>dates</a:t>
            </a:r>
            <a:r>
              <a:rPr lang="de-DE" sz="1400"/>
              <a:t> </a:t>
            </a:r>
            <a:r>
              <a:rPr lang="de-DE" sz="1400" err="1"/>
              <a:t>are</a:t>
            </a:r>
            <a:r>
              <a:rPr lang="de-DE" sz="1400"/>
              <a:t> </a:t>
            </a:r>
            <a:r>
              <a:rPr lang="de-DE" sz="1400" err="1"/>
              <a:t>included</a:t>
            </a:r>
            <a:r>
              <a:rPr lang="de-DE" sz="1400"/>
              <a:t>, </a:t>
            </a:r>
            <a:r>
              <a:rPr lang="de-DE" sz="1400" err="1"/>
              <a:t>enabling</a:t>
            </a:r>
            <a:r>
              <a:rPr lang="de-DE" sz="1400"/>
              <a:t> </a:t>
            </a:r>
            <a:r>
              <a:rPr lang="de-DE" sz="1400" err="1"/>
              <a:t>analysis</a:t>
            </a:r>
            <a:r>
              <a:rPr lang="de-DE" sz="1400"/>
              <a:t> </a:t>
            </a:r>
            <a:r>
              <a:rPr lang="de-DE" sz="1400" err="1"/>
              <a:t>of</a:t>
            </a:r>
            <a:r>
              <a:rPr lang="de-DE" sz="1400"/>
              <a:t> </a:t>
            </a:r>
            <a:r>
              <a:rPr lang="de-DE" sz="1400" err="1"/>
              <a:t>trends</a:t>
            </a:r>
            <a:r>
              <a:rPr lang="de-DE" sz="1400"/>
              <a:t> </a:t>
            </a:r>
            <a:r>
              <a:rPr lang="de-DE" sz="1400" err="1"/>
              <a:t>over</a:t>
            </a:r>
            <a:r>
              <a:rPr lang="de-DE" sz="1400"/>
              <a:t> time </a:t>
            </a:r>
            <a:r>
              <a:rPr lang="de-DE" sz="1400" err="1"/>
              <a:t>within</a:t>
            </a:r>
            <a:r>
              <a:rPr lang="de-DE" sz="1400"/>
              <a:t> </a:t>
            </a:r>
            <a:r>
              <a:rPr lang="de-DE" sz="1400" err="1"/>
              <a:t>the</a:t>
            </a:r>
            <a:r>
              <a:rPr lang="de-DE" sz="1400"/>
              <a:t> </a:t>
            </a:r>
            <a:r>
              <a:rPr lang="de-DE" sz="1400" err="1"/>
              <a:t>dataset</a:t>
            </a:r>
            <a:r>
              <a:rPr lang="de-DE" sz="1400"/>
              <a:t>.</a:t>
            </a:r>
          </a:p>
          <a:p>
            <a:pPr>
              <a:lnSpc>
                <a:spcPct val="90000"/>
              </a:lnSpc>
            </a:pPr>
            <a:r>
              <a:rPr lang="de-DE" sz="1400" b="1"/>
              <a:t>Extended Features</a:t>
            </a:r>
            <a:r>
              <a:rPr lang="de-DE" sz="1400"/>
              <a:t>: Additional </a:t>
            </a:r>
            <a:r>
              <a:rPr lang="de-DE" sz="1400" err="1"/>
              <a:t>features</a:t>
            </a:r>
            <a:r>
              <a:rPr lang="de-DE" sz="1400"/>
              <a:t> like </a:t>
            </a:r>
            <a:r>
              <a:rPr lang="de-DE" sz="1400" err="1"/>
              <a:t>square</a:t>
            </a:r>
            <a:r>
              <a:rPr lang="de-DE" sz="1400"/>
              <a:t> </a:t>
            </a:r>
            <a:r>
              <a:rPr lang="de-DE" sz="1400" err="1"/>
              <a:t>footage</a:t>
            </a:r>
            <a:r>
              <a:rPr lang="de-DE" sz="1400"/>
              <a:t> </a:t>
            </a:r>
            <a:r>
              <a:rPr lang="de-DE" sz="1400" err="1"/>
              <a:t>of</a:t>
            </a:r>
            <a:r>
              <a:rPr lang="de-DE" sz="1400"/>
              <a:t> </a:t>
            </a:r>
            <a:r>
              <a:rPr lang="de-DE" sz="1400" err="1"/>
              <a:t>above</a:t>
            </a:r>
            <a:r>
              <a:rPr lang="de-DE" sz="1400"/>
              <a:t> and </a:t>
            </a:r>
            <a:r>
              <a:rPr lang="de-DE" sz="1400" err="1"/>
              <a:t>basement</a:t>
            </a:r>
            <a:r>
              <a:rPr lang="de-DE" sz="1400"/>
              <a:t> </a:t>
            </a:r>
            <a:r>
              <a:rPr lang="de-DE" sz="1400" err="1"/>
              <a:t>areas</a:t>
            </a:r>
            <a:r>
              <a:rPr lang="de-DE" sz="1400"/>
              <a:t>, </a:t>
            </a:r>
            <a:r>
              <a:rPr lang="de-DE" sz="1400" err="1"/>
              <a:t>as</a:t>
            </a:r>
            <a:r>
              <a:rPr lang="de-DE" sz="1400"/>
              <a:t> </a:t>
            </a:r>
            <a:r>
              <a:rPr lang="de-DE" sz="1400" err="1"/>
              <a:t>well</a:t>
            </a:r>
            <a:r>
              <a:rPr lang="de-DE" sz="1400"/>
              <a:t> </a:t>
            </a:r>
            <a:r>
              <a:rPr lang="de-DE" sz="1400" err="1"/>
              <a:t>as</a:t>
            </a:r>
            <a:r>
              <a:rPr lang="de-DE" sz="1400"/>
              <a:t> </a:t>
            </a:r>
            <a:r>
              <a:rPr lang="de-DE" sz="1400" err="1"/>
              <a:t>living</a:t>
            </a:r>
            <a:r>
              <a:rPr lang="de-DE" sz="1400"/>
              <a:t> and </a:t>
            </a:r>
            <a:r>
              <a:rPr lang="de-DE" sz="1400" err="1"/>
              <a:t>lot</a:t>
            </a:r>
            <a:r>
              <a:rPr lang="de-DE" sz="1400"/>
              <a:t> </a:t>
            </a:r>
            <a:r>
              <a:rPr lang="de-DE" sz="1400" err="1"/>
              <a:t>area</a:t>
            </a:r>
            <a:r>
              <a:rPr lang="de-DE" sz="1400"/>
              <a:t> </a:t>
            </a:r>
            <a:r>
              <a:rPr lang="de-DE" sz="1400" err="1"/>
              <a:t>for</a:t>
            </a:r>
            <a:r>
              <a:rPr lang="de-DE" sz="1400"/>
              <a:t> </a:t>
            </a:r>
            <a:r>
              <a:rPr lang="de-DE" sz="1400" err="1"/>
              <a:t>neighboring</a:t>
            </a:r>
            <a:r>
              <a:rPr lang="de-DE" sz="1400"/>
              <a:t> </a:t>
            </a:r>
            <a:r>
              <a:rPr lang="de-DE" sz="1400" err="1"/>
              <a:t>properties</a:t>
            </a:r>
            <a:r>
              <a:rPr lang="de-DE" sz="1400"/>
              <a:t> (15 </a:t>
            </a:r>
            <a:r>
              <a:rPr lang="de-DE" sz="1400" err="1"/>
              <a:t>nearest</a:t>
            </a:r>
            <a:r>
              <a:rPr lang="de-DE" sz="1400"/>
              <a:t>), </a:t>
            </a:r>
            <a:r>
              <a:rPr lang="de-DE" sz="1400" err="1"/>
              <a:t>provide</a:t>
            </a:r>
            <a:r>
              <a:rPr lang="de-DE" sz="1400"/>
              <a:t> </a:t>
            </a:r>
            <a:r>
              <a:rPr lang="de-DE" sz="1400" err="1"/>
              <a:t>comprehensive</a:t>
            </a:r>
            <a:r>
              <a:rPr lang="de-DE" sz="1400"/>
              <a:t> </a:t>
            </a:r>
            <a:r>
              <a:rPr lang="de-DE" sz="1400" err="1"/>
              <a:t>insights</a:t>
            </a:r>
            <a:r>
              <a:rPr lang="de-DE" sz="1400"/>
              <a:t> </a:t>
            </a:r>
            <a:r>
              <a:rPr lang="de-DE" sz="1400" err="1"/>
              <a:t>into</a:t>
            </a:r>
            <a:r>
              <a:rPr lang="de-DE" sz="1400"/>
              <a:t> </a:t>
            </a:r>
            <a:r>
              <a:rPr lang="de-DE" sz="1400" err="1"/>
              <a:t>property</a:t>
            </a:r>
            <a:r>
              <a:rPr lang="de-DE" sz="1400"/>
              <a:t> </a:t>
            </a:r>
            <a:r>
              <a:rPr lang="de-DE" sz="1400" err="1"/>
              <a:t>characteristics</a:t>
            </a:r>
            <a:r>
              <a:rPr lang="de-DE" sz="1400"/>
              <a:t> and </a:t>
            </a:r>
            <a:r>
              <a:rPr lang="de-DE" sz="1400" err="1"/>
              <a:t>their</a:t>
            </a:r>
            <a:r>
              <a:rPr lang="de-DE" sz="1400"/>
              <a:t> </a:t>
            </a:r>
            <a:r>
              <a:rPr lang="de-DE" sz="1400" err="1"/>
              <a:t>surrounding</a:t>
            </a:r>
            <a:r>
              <a:rPr lang="de-DE" sz="1400"/>
              <a:t> </a:t>
            </a:r>
            <a:r>
              <a:rPr lang="de-DE" sz="1400" err="1"/>
              <a:t>context</a:t>
            </a:r>
            <a:r>
              <a:rPr lang="de-DE" sz="140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31804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EADA9E-8312-FAAE-A72E-F5134DFD6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643" y="609600"/>
            <a:ext cx="6743767" cy="1905000"/>
          </a:xfrm>
        </p:spPr>
        <p:txBody>
          <a:bodyPr>
            <a:normAutofit/>
          </a:bodyPr>
          <a:lstStyle/>
          <a:p>
            <a:r>
              <a:rPr lang="de-DE" dirty="0"/>
              <a:t>DATA CLEANING</a:t>
            </a:r>
          </a:p>
        </p:txBody>
      </p:sp>
      <p:pic>
        <p:nvPicPr>
          <p:cNvPr id="7" name="Picture 4" descr="Grey 3D art">
            <a:extLst>
              <a:ext uri="{FF2B5EF4-FFF2-40B4-BE49-F238E27FC236}">
                <a16:creationId xmlns:a16="http://schemas.microsoft.com/office/drawing/2014/main" id="{29FCA893-8052-715B-506E-9612274F63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972" r="48542" b="-1"/>
          <a:stretch/>
        </p:blipFill>
        <p:spPr>
          <a:xfrm>
            <a:off x="257590" y="10"/>
            <a:ext cx="3479523" cy="6857990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DBBE11-B523-4693-B406-605146BEA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643" y="2666999"/>
            <a:ext cx="7046844" cy="3415749"/>
          </a:xfrm>
        </p:spPr>
        <p:txBody>
          <a:bodyPr>
            <a:normAutofit/>
          </a:bodyPr>
          <a:lstStyle/>
          <a:p>
            <a:r>
              <a:rPr lang="de-DE"/>
              <a:t>MISSING VALUES on </a:t>
            </a:r>
            <a:r>
              <a:rPr lang="de-DE" err="1"/>
              <a:t>renovation</a:t>
            </a:r>
            <a:r>
              <a:rPr lang="de-DE"/>
              <a:t>, </a:t>
            </a:r>
            <a:r>
              <a:rPr lang="de-DE" err="1"/>
              <a:t>basement</a:t>
            </a:r>
            <a:r>
              <a:rPr lang="de-DE"/>
              <a:t>, </a:t>
            </a:r>
            <a:r>
              <a:rPr lang="de-DE" err="1"/>
              <a:t>waterfront</a:t>
            </a:r>
            <a:r>
              <a:rPr lang="de-DE"/>
              <a:t>, </a:t>
            </a:r>
            <a:r>
              <a:rPr lang="de-DE" err="1"/>
              <a:t>view</a:t>
            </a:r>
            <a:r>
              <a:rPr lang="de-DE"/>
              <a:t> was </a:t>
            </a:r>
            <a:r>
              <a:rPr lang="de-DE" err="1"/>
              <a:t>treated</a:t>
            </a:r>
            <a:r>
              <a:rPr lang="de-DE"/>
              <a:t> </a:t>
            </a:r>
            <a:r>
              <a:rPr lang="de-DE" err="1"/>
              <a:t>as</a:t>
            </a:r>
            <a:r>
              <a:rPr lang="de-DE"/>
              <a:t> </a:t>
            </a:r>
            <a:r>
              <a:rPr lang="de-DE" err="1"/>
              <a:t>if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correspinding</a:t>
            </a:r>
            <a:r>
              <a:rPr lang="de-DE"/>
              <a:t> </a:t>
            </a:r>
            <a:r>
              <a:rPr lang="de-DE" err="1"/>
              <a:t>properties</a:t>
            </a:r>
            <a:r>
              <a:rPr lang="de-DE"/>
              <a:t> </a:t>
            </a:r>
            <a:r>
              <a:rPr lang="de-DE" err="1"/>
              <a:t>did</a:t>
            </a:r>
            <a:r>
              <a:rPr lang="de-DE"/>
              <a:t> not </a:t>
            </a:r>
            <a:r>
              <a:rPr lang="de-DE" err="1"/>
              <a:t>have</a:t>
            </a:r>
            <a:r>
              <a:rPr lang="de-DE"/>
              <a:t> </a:t>
            </a:r>
            <a:r>
              <a:rPr lang="de-DE" err="1"/>
              <a:t>these</a:t>
            </a:r>
            <a:r>
              <a:rPr lang="de-DE"/>
              <a:t> </a:t>
            </a:r>
            <a:r>
              <a:rPr lang="de-DE" err="1"/>
              <a:t>features</a:t>
            </a:r>
            <a:endParaRPr lang="de-DE"/>
          </a:p>
          <a:p>
            <a:r>
              <a:rPr lang="de-DE"/>
              <a:t>DUPLICATES </a:t>
            </a:r>
            <a:r>
              <a:rPr lang="de-DE" err="1"/>
              <a:t>have</a:t>
            </a:r>
            <a:r>
              <a:rPr lang="de-DE"/>
              <a:t> </a:t>
            </a:r>
            <a:r>
              <a:rPr lang="de-DE" err="1"/>
              <a:t>been</a:t>
            </a:r>
            <a:r>
              <a:rPr lang="de-DE"/>
              <a:t> </a:t>
            </a:r>
            <a:r>
              <a:rPr lang="de-DE" err="1"/>
              <a:t>removed</a:t>
            </a:r>
            <a:endParaRPr lang="de-DE"/>
          </a:p>
          <a:p>
            <a:r>
              <a:rPr lang="de-DE"/>
              <a:t>DATA TYPES </a:t>
            </a:r>
            <a:r>
              <a:rPr lang="de-DE" err="1"/>
              <a:t>Have</a:t>
            </a:r>
            <a:r>
              <a:rPr lang="de-DE"/>
              <a:t> </a:t>
            </a:r>
            <a:r>
              <a:rPr lang="de-DE" err="1"/>
              <a:t>been</a:t>
            </a:r>
            <a:r>
              <a:rPr lang="de-DE"/>
              <a:t> </a:t>
            </a:r>
            <a:r>
              <a:rPr lang="de-DE" err="1"/>
              <a:t>corrected</a:t>
            </a:r>
            <a:r>
              <a:rPr lang="de-DE"/>
              <a:t> (e.g. </a:t>
            </a:r>
            <a:r>
              <a:rPr lang="de-DE" err="1"/>
              <a:t>price</a:t>
            </a:r>
            <a:r>
              <a:rPr lang="de-DE"/>
              <a:t> date was an </a:t>
            </a:r>
            <a:r>
              <a:rPr lang="de-DE" err="1"/>
              <a:t>object</a:t>
            </a:r>
            <a:r>
              <a:rPr lang="de-DE"/>
              <a:t>)</a:t>
            </a:r>
          </a:p>
          <a:p>
            <a:r>
              <a:rPr lang="de-DE"/>
              <a:t>OUTLIERS </a:t>
            </a:r>
            <a:r>
              <a:rPr lang="de-DE" err="1"/>
              <a:t>have</a:t>
            </a:r>
            <a:r>
              <a:rPr lang="de-DE"/>
              <a:t> </a:t>
            </a:r>
            <a:r>
              <a:rPr lang="de-DE" err="1"/>
              <a:t>been</a:t>
            </a:r>
            <a:r>
              <a:rPr lang="de-DE"/>
              <a:t> </a:t>
            </a:r>
            <a:r>
              <a:rPr lang="de-DE" err="1"/>
              <a:t>removed</a:t>
            </a:r>
            <a:r>
              <a:rPr lang="de-DE"/>
              <a:t> </a:t>
            </a:r>
          </a:p>
          <a:p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6334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02A20F-C578-408B-FF67-50A44CE4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45297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Key Insight </a:t>
            </a:r>
            <a:br>
              <a:rPr lang="en-US" sz="3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3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#1</a:t>
            </a:r>
            <a:br>
              <a:rPr lang="en-US" sz="3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br>
              <a:rPr lang="en-US" sz="3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3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Location determines property values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63F0C063-8FB1-1CA3-746F-E457087A68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915" y="1165964"/>
            <a:ext cx="6915663" cy="452975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108017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59E916-EB94-085B-0B78-35B73A76E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44813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br>
              <a:rPr lang="en-US" sz="37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37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KEY insight #2</a:t>
            </a:r>
            <a:br>
              <a:rPr lang="en-US" sz="37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br>
              <a:rPr lang="en-US" sz="37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37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old is more expensive than new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6A16EE2B-EBA4-4FD3-ADD3-E87A9BA3BD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6915" y="1278344"/>
            <a:ext cx="6915663" cy="430500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376768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17FD62-C354-0D37-8088-0232D90A9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44196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90000"/>
              </a:lnSpc>
            </a:pPr>
            <a:b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b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Key insight #3 </a:t>
            </a:r>
            <a:b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b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Above-average grades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D79C9D70-DDB6-D5D4-8D1F-372A121DF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915" y="759669"/>
            <a:ext cx="6915663" cy="534234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957563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C8DF6A-F770-D46B-9895-B75B0D4D9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643" y="609600"/>
            <a:ext cx="6743767" cy="1905000"/>
          </a:xfrm>
        </p:spPr>
        <p:txBody>
          <a:bodyPr>
            <a:normAutofit/>
          </a:bodyPr>
          <a:lstStyle/>
          <a:p>
            <a:r>
              <a:rPr lang="de-DE" dirty="0"/>
              <a:t>Central &amp; Lively </a:t>
            </a:r>
            <a:r>
              <a:rPr lang="de-DE" dirty="0" err="1"/>
              <a:t>Neighboorhood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Assumptions</a:t>
            </a:r>
            <a:endParaRPr lang="de-DE" dirty="0"/>
          </a:p>
        </p:txBody>
      </p:sp>
      <p:pic>
        <p:nvPicPr>
          <p:cNvPr id="5" name="Picture 4" descr="Houses in a village">
            <a:extLst>
              <a:ext uri="{FF2B5EF4-FFF2-40B4-BE49-F238E27FC236}">
                <a16:creationId xmlns:a16="http://schemas.microsoft.com/office/drawing/2014/main" id="{1B7E539C-28BA-FF0D-1943-7263A032F3B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255" r="35692"/>
          <a:stretch/>
        </p:blipFill>
        <p:spPr>
          <a:xfrm>
            <a:off x="257590" y="10"/>
            <a:ext cx="3479523" cy="6857990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DC94FB-B118-CC22-634E-81E598B1E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643" y="2666999"/>
            <a:ext cx="7046844" cy="341574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DE" b="1" dirty="0"/>
              <a:t>High Population Density: </a:t>
            </a:r>
            <a:r>
              <a:rPr lang="de-DE" dirty="0"/>
              <a:t>Higher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density</a:t>
            </a:r>
            <a:r>
              <a:rPr lang="de-DE" dirty="0"/>
              <a:t>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correlates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central</a:t>
            </a:r>
            <a:r>
              <a:rPr lang="de-DE" dirty="0"/>
              <a:t> and </a:t>
            </a:r>
            <a:r>
              <a:rPr lang="de-DE" dirty="0" err="1"/>
              <a:t>lively</a:t>
            </a:r>
            <a:r>
              <a:rPr lang="de-DE" dirty="0"/>
              <a:t> </a:t>
            </a:r>
            <a:r>
              <a:rPr lang="de-DE" dirty="0" err="1"/>
              <a:t>areas</a:t>
            </a:r>
            <a:endParaRPr lang="de-DE" dirty="0"/>
          </a:p>
          <a:p>
            <a:pPr marL="0" indent="0">
              <a:lnSpc>
                <a:spcPct val="90000"/>
              </a:lnSpc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average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living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space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of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nearby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homes</a:t>
            </a:r>
            <a:r>
              <a:rPr lang="de-DE" dirty="0">
                <a:sym typeface="Wingdings" pitchFamily="2" charset="2"/>
              </a:rPr>
              <a:t> / </a:t>
            </a:r>
            <a:r>
              <a:rPr lang="de-DE" dirty="0" err="1">
                <a:sym typeface="Wingdings" pitchFamily="2" charset="2"/>
              </a:rPr>
              <a:t>average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lot</a:t>
            </a:r>
            <a:r>
              <a:rPr lang="de-DE" dirty="0">
                <a:sym typeface="Wingdings" pitchFamily="2" charset="2"/>
              </a:rPr>
              <a:t>  </a:t>
            </a:r>
            <a:r>
              <a:rPr lang="de-DE" dirty="0" err="1">
                <a:sym typeface="Wingdings" pitchFamily="2" charset="2"/>
              </a:rPr>
              <a:t>size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of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nearby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homes</a:t>
            </a:r>
            <a:endParaRPr lang="de-DE" dirty="0"/>
          </a:p>
          <a:p>
            <a:pPr>
              <a:lnSpc>
                <a:spcPct val="90000"/>
              </a:lnSpc>
            </a:pPr>
            <a:endParaRPr lang="de-DE" dirty="0"/>
          </a:p>
          <a:p>
            <a:pPr>
              <a:lnSpc>
                <a:spcPct val="90000"/>
              </a:lnSpc>
            </a:pPr>
            <a:r>
              <a:rPr lang="de-DE" dirty="0"/>
              <a:t> </a:t>
            </a:r>
            <a:r>
              <a:rPr lang="de-DE" b="1" dirty="0"/>
              <a:t>Urban ZIP Codes: </a:t>
            </a:r>
            <a:r>
              <a:rPr lang="de-DE" dirty="0"/>
              <a:t>Central </a:t>
            </a:r>
            <a:r>
              <a:rPr lang="de-DE" dirty="0" err="1"/>
              <a:t>locations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likely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in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urbanized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.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de-DE" dirty="0">
                <a:sym typeface="Wingdings" pitchFamily="2" charset="2"/>
              </a:rPr>
              <a:t></a:t>
            </a:r>
            <a:r>
              <a:rPr lang="de-DE" dirty="0" err="1">
                <a:sym typeface="Wingdings" pitchFamily="2" charset="2"/>
              </a:rPr>
              <a:t>identification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of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the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/>
              <a:t>top 20 ZIP </a:t>
            </a:r>
            <a:r>
              <a:rPr lang="de-DE" dirty="0" err="1"/>
              <a:t>codes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listings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dataset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potential urban </a:t>
            </a:r>
            <a:r>
              <a:rPr lang="de-DE" dirty="0" err="1"/>
              <a:t>areas</a:t>
            </a:r>
            <a:r>
              <a:rPr lang="de-DE" dirty="0"/>
              <a:t>.</a:t>
            </a:r>
          </a:p>
          <a:p>
            <a:pPr>
              <a:lnSpc>
                <a:spcPct val="9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6452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688ECF-5A53-DA37-DA44-9D22AEE58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643" y="609600"/>
            <a:ext cx="6743767" cy="1905000"/>
          </a:xfrm>
        </p:spPr>
        <p:txBody>
          <a:bodyPr>
            <a:normAutofit/>
          </a:bodyPr>
          <a:lstStyle/>
          <a:p>
            <a:r>
              <a:rPr lang="de-DE" dirty="0"/>
              <a:t>MIDDLE PRICE RANGE</a:t>
            </a:r>
            <a:br>
              <a:rPr lang="de-DE" dirty="0"/>
            </a:br>
            <a:r>
              <a:rPr lang="de-DE" dirty="0" err="1"/>
              <a:t>Assumption</a:t>
            </a:r>
            <a:endParaRPr lang="de-DE" dirty="0"/>
          </a:p>
        </p:txBody>
      </p:sp>
      <p:pic>
        <p:nvPicPr>
          <p:cNvPr id="7" name="Picture 4" descr="Four wooden houses with different sizes">
            <a:extLst>
              <a:ext uri="{FF2B5EF4-FFF2-40B4-BE49-F238E27FC236}">
                <a16:creationId xmlns:a16="http://schemas.microsoft.com/office/drawing/2014/main" id="{640ADE1A-894B-F698-4A90-5E3883D1D4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905" r="25227" b="-1"/>
          <a:stretch/>
        </p:blipFill>
        <p:spPr>
          <a:xfrm>
            <a:off x="257590" y="10"/>
            <a:ext cx="3479523" cy="6857990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41DD17-F1B2-87A2-0705-D78C9D38F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3643" y="2666999"/>
            <a:ext cx="7046844" cy="3415749"/>
          </a:xfrm>
        </p:spPr>
        <p:txBody>
          <a:bodyPr>
            <a:normAutofit/>
          </a:bodyPr>
          <a:lstStyle/>
          <a:p>
            <a:r>
              <a:rPr lang="de-DE" dirty="0"/>
              <a:t>The </a:t>
            </a:r>
            <a:r>
              <a:rPr lang="de-DE" dirty="0" err="1"/>
              <a:t>middle</a:t>
            </a:r>
            <a:r>
              <a:rPr lang="de-DE" dirty="0"/>
              <a:t> </a:t>
            </a:r>
            <a:r>
              <a:rPr lang="de-DE" dirty="0" err="1"/>
              <a:t>price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houses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dataset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b="1" dirty="0"/>
              <a:t>$300,000 and $556,825</a:t>
            </a:r>
            <a:r>
              <a:rPr lang="de-DE" dirty="0"/>
              <a:t>. This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represents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middle</a:t>
            </a:r>
            <a:r>
              <a:rPr lang="de-DE" dirty="0"/>
              <a:t> 50%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house</a:t>
            </a:r>
            <a:r>
              <a:rPr lang="de-DE" dirty="0"/>
              <a:t> </a:t>
            </a:r>
            <a:r>
              <a:rPr lang="de-DE" dirty="0" err="1"/>
              <a:t>prices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6088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tz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Netz</Template>
  <TotalTime>0</TotalTime>
  <Words>360</Words>
  <Application>Microsoft Macintosh PowerPoint</Application>
  <PresentationFormat>Breitbild</PresentationFormat>
  <Paragraphs>32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Aptos</vt:lpstr>
      <vt:lpstr>Arial</vt:lpstr>
      <vt:lpstr>Century Gothic</vt:lpstr>
      <vt:lpstr>Wingdings</vt:lpstr>
      <vt:lpstr>Netz</vt:lpstr>
      <vt:lpstr>King county data set</vt:lpstr>
      <vt:lpstr>Client</vt:lpstr>
      <vt:lpstr>THE ORIGINAL DATASET</vt:lpstr>
      <vt:lpstr>DATA CLEANING</vt:lpstr>
      <vt:lpstr>Key Insight  #1  Location determines property values</vt:lpstr>
      <vt:lpstr> KEY insight #2   old is more expensive than new</vt:lpstr>
      <vt:lpstr>  Key insight #3   Above-average grades</vt:lpstr>
      <vt:lpstr>Central &amp; Lively Neighboorhood  Assumptions</vt:lpstr>
      <vt:lpstr>MIDDLE PRICE RANGE Assumption</vt:lpstr>
      <vt:lpstr>TOP 3 Properties that meet the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 Habeck</dc:creator>
  <cp:lastModifiedBy>Marcel Habeck</cp:lastModifiedBy>
  <cp:revision>9</cp:revision>
  <cp:lastPrinted>2024-08-12T07:43:27Z</cp:lastPrinted>
  <dcterms:created xsi:type="dcterms:W3CDTF">2024-08-08T14:18:17Z</dcterms:created>
  <dcterms:modified xsi:type="dcterms:W3CDTF">2024-08-12T08:45:05Z</dcterms:modified>
</cp:coreProperties>
</file>

<file path=docProps/thumbnail.jpeg>
</file>